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 Id="rId5" Type="http://schemas.openxmlformats.org/officeDocument/2006/relationships/hyperlink" Target="https://www.quora.com/When-should-I-use-tf-float32-vs-tf-float64-in-TensorFlo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333333"/>
                </a:solidFill>
                <a:highlight>
                  <a:srgbClr val="FFFFFF"/>
                </a:highlight>
              </a:rPr>
              <a:t>TODO: Kabjin Kwon 13 페이지 그림과 동일한 이유로 코드와 일치하는 그림으로 수정 필요</a:t>
            </a:r>
            <a:endParaRPr/>
          </a:p>
        </p:txBody>
      </p:sp>
      <p:sp>
        <p:nvSpPr>
          <p:cNvPr id="258" name="Shape 2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indent="0" lvl="0" marL="0">
              <a:spcBef>
                <a:spcPts val="0"/>
              </a:spcBef>
              <a:spcAft>
                <a:spcPts val="0"/>
              </a:spcAft>
              <a:buNone/>
            </a:pPr>
            <a:r>
              <a:rPr lang="en" sz="1000">
                <a:solidFill>
                  <a:srgbClr val="333333"/>
                </a:solidFill>
                <a:highlight>
                  <a:srgbClr val="FFFFFF"/>
                </a:highlight>
              </a:rPr>
              <a:t>도와줍니다.”</a:t>
            </a:r>
            <a:endParaRPr sz="1000">
              <a:solidFill>
                <a:srgbClr val="333333"/>
              </a:solidFill>
              <a:highlight>
                <a:srgbClr val="FFFFFF"/>
              </a:highlight>
            </a:endParaRPr>
          </a:p>
          <a:p>
            <a:pPr indent="0" lvl="0" marL="0">
              <a:spcBef>
                <a:spcPts val="0"/>
              </a:spcBef>
              <a:spcAft>
                <a:spcPts val="0"/>
              </a:spcAft>
              <a:buNone/>
            </a:pPr>
            <a:r>
              <a:t/>
            </a:r>
            <a:endParaRPr sz="1000">
              <a:solidFill>
                <a:srgbClr val="333333"/>
              </a:solidFill>
              <a:highlight>
                <a:srgbClr val="FFFFFF"/>
              </a:highlight>
            </a:endParaRPr>
          </a:p>
          <a:p>
            <a:pPr indent="0" lvl="0" marL="0">
              <a:spcBef>
                <a:spcPts val="0"/>
              </a:spcBef>
              <a:spcAft>
                <a:spcPts val="0"/>
              </a:spcAft>
              <a:buNone/>
            </a:pPr>
            <a:r>
              <a:rPr lang="en" sz="1000">
                <a:solidFill>
                  <a:srgbClr val="333333"/>
                </a:solidFill>
                <a:highlight>
                  <a:srgbClr val="FFFFFF"/>
                </a:highlight>
              </a:rPr>
              <a:t>“feed_dict={값}</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indent="0" lvl="0" marL="0">
              <a:spcBef>
                <a:spcPts val="0"/>
              </a:spcBef>
              <a:spcAft>
                <a:spcPts val="0"/>
              </a:spcAft>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indent="0" lvl="0" marL="0" rtl="0">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spcBef>
                <a:spcPts val="0"/>
              </a:spcBef>
              <a:spcAft>
                <a:spcPts val="0"/>
              </a:spcAft>
              <a:buNone/>
            </a:pPr>
            <a:r>
              <a:rPr lang="en" sz="1000">
                <a:solidFill>
                  <a:srgbClr val="333333"/>
                </a:solidFill>
                <a:highlight>
                  <a:srgbClr val="FFFFFF"/>
                </a:highlight>
              </a:rPr>
              <a:t>t = tf.Constant([1., 2., 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https://www.quora.com/When-should-I-use-tf-float32-vs-tf-float64-in-TensorFlow</a:t>
            </a:r>
            <a:endParaRPr/>
          </a:p>
          <a:p>
            <a:pPr indent="0" lvl="0" marL="0">
              <a:spcBef>
                <a:spcPts val="0"/>
              </a:spcBef>
              <a:spcAft>
                <a:spcPts val="0"/>
              </a:spcAft>
              <a:buNone/>
            </a:pPr>
            <a:r>
              <a:rPr lang="en"/>
              <a:t> </a:t>
            </a:r>
            <a:endParaRPr/>
          </a:p>
          <a:p>
            <a:pPr indent="0" lvl="0" marL="0" rtl="0">
              <a:lnSpc>
                <a:spcPct val="115000"/>
              </a:lnSpc>
              <a:spcBef>
                <a:spcPts val="0"/>
              </a:spcBef>
              <a:spcAft>
                <a:spcPts val="0"/>
              </a:spcAft>
              <a:buClr>
                <a:schemeClr val="dk1"/>
              </a:buClr>
              <a:buSzPts val="1100"/>
              <a:buFont typeface="Arial"/>
              <a:buNone/>
            </a:pPr>
            <a:r>
              <a:rPr lang="en" sz="1000" u="sng">
                <a:solidFill>
                  <a:srgbClr val="6611CC"/>
                </a:solidFill>
                <a:highlight>
                  <a:srgbClr val="F5F5F5"/>
                </a:highlight>
                <a:hlinkClick r:id="rId3"/>
              </a:rPr>
              <a:t>https://www.quora.com/When-should-I-use-tf-float32-vs-tf-float64-in-TensorFlow</a:t>
            </a:r>
            <a:endParaRPr sz="1000" u="sng">
              <a:solidFill>
                <a:srgbClr val="6611CC"/>
              </a:solidFill>
              <a:highlight>
                <a:srgbClr val="F5F5F5"/>
              </a:highlight>
              <a:hlinkClick r:id="rId4"/>
            </a:endParaRPr>
          </a:p>
          <a:p>
            <a:pPr indent="0" lvl="0" marL="0" rtl="0">
              <a:lnSpc>
                <a:spcPct val="115000"/>
              </a:lnSpc>
              <a:spcBef>
                <a:spcPts val="0"/>
              </a:spcBef>
              <a:spcAft>
                <a:spcPts val="0"/>
              </a:spcAft>
              <a:buClr>
                <a:schemeClr val="dk1"/>
              </a:buClr>
              <a:buSzPts val="1100"/>
              <a:buFont typeface="Arial"/>
              <a:buNone/>
            </a:pPr>
            <a:r>
              <a:t/>
            </a:r>
            <a:endParaRPr sz="1000" u="sng">
              <a:solidFill>
                <a:srgbClr val="6611CC"/>
              </a:solidFill>
              <a:highlight>
                <a:srgbClr val="F5F5F5"/>
              </a:highlight>
              <a:hlinkClick r:id="rId5"/>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아 여기에 설명이 잘 되어있네요</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큰 정확도의 차이는 없지만</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속도면이나 메모리면에서 더 좋다고 ..</a:t>
            </a:r>
            <a:endParaRPr sz="1000">
              <a:solidFill>
                <a:srgbClr val="333333"/>
              </a:solidFill>
              <a:highlight>
                <a:srgbClr val="F5F5F5"/>
              </a:highlight>
            </a:endParaRPr>
          </a:p>
          <a:p>
            <a:pPr indent="0" lvl="0" marL="0" rtl="0">
              <a:spcBef>
                <a:spcPts val="0"/>
              </a:spcBef>
              <a:spcAft>
                <a:spcPts val="0"/>
              </a:spcAft>
              <a:buNone/>
            </a:pPr>
            <a:r>
              <a:rPr lang="en"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39" name="Shape 3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Numbers for later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Shape 56"/>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58" name="Shape 58"/>
        <p:cNvGrpSpPr/>
        <p:nvPr/>
      </p:nvGrpSpPr>
      <p:grpSpPr>
        <a:xfrm>
          <a:off x="0" y="0"/>
          <a:ext cx="0" cy="0"/>
          <a:chOff x="0" y="0"/>
          <a:chExt cx="0" cy="0"/>
        </a:xfrm>
      </p:grpSpPr>
      <p:sp>
        <p:nvSpPr>
          <p:cNvPr id="59" name="Shape 59"/>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Shape 60"/>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2" name="Shape 62"/>
        <p:cNvGrpSpPr/>
        <p:nvPr/>
      </p:nvGrpSpPr>
      <p:grpSpPr>
        <a:xfrm>
          <a:off x="0" y="0"/>
          <a:ext cx="0" cy="0"/>
          <a:chOff x="0" y="0"/>
          <a:chExt cx="0" cy="0"/>
        </a:xfrm>
      </p:grpSpPr>
      <p:sp>
        <p:nvSpPr>
          <p:cNvPr id="63" name="Shape 63"/>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Shape 64"/>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6" name="Shape 66"/>
        <p:cNvGrpSpPr/>
        <p:nvPr/>
      </p:nvGrpSpPr>
      <p:grpSpPr>
        <a:xfrm>
          <a:off x="0" y="0"/>
          <a:ext cx="0" cy="0"/>
          <a:chOff x="0" y="0"/>
          <a:chExt cx="0" cy="0"/>
        </a:xfrm>
      </p:grpSpPr>
      <p:sp>
        <p:nvSpPr>
          <p:cNvPr id="67" name="Shape 6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Shape 68"/>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Shape 6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70" name="Shape 70"/>
        <p:cNvGrpSpPr/>
        <p:nvPr/>
      </p:nvGrpSpPr>
      <p:grpSpPr>
        <a:xfrm>
          <a:off x="0" y="0"/>
          <a:ext cx="0" cy="0"/>
          <a:chOff x="0" y="0"/>
          <a:chExt cx="0" cy="0"/>
        </a:xfrm>
      </p:grpSpPr>
      <p:sp>
        <p:nvSpPr>
          <p:cNvPr id="71" name="Shape 7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Shape 74"/>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5" name="Shape 75"/>
        <p:cNvGrpSpPr/>
        <p:nvPr/>
      </p:nvGrpSpPr>
      <p:grpSpPr>
        <a:xfrm>
          <a:off x="0" y="0"/>
          <a:ext cx="0" cy="0"/>
          <a:chOff x="0" y="0"/>
          <a:chExt cx="0" cy="0"/>
        </a:xfrm>
      </p:grpSpPr>
      <p:sp>
        <p:nvSpPr>
          <p:cNvPr id="76" name="Shape 76"/>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Shape 77"/>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79" name="Shape 79"/>
        <p:cNvGrpSpPr/>
        <p:nvPr/>
      </p:nvGrpSpPr>
      <p:grpSpPr>
        <a:xfrm>
          <a:off x="0" y="0"/>
          <a:ext cx="0" cy="0"/>
          <a:chOff x="0" y="0"/>
          <a:chExt cx="0" cy="0"/>
        </a:xfrm>
      </p:grpSpPr>
      <p:sp>
        <p:nvSpPr>
          <p:cNvPr id="80" name="Shape 80"/>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Shape 81"/>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83" name="Shape 83"/>
        <p:cNvGrpSpPr/>
        <p:nvPr/>
      </p:nvGrpSpPr>
      <p:grpSpPr>
        <a:xfrm>
          <a:off x="0" y="0"/>
          <a:ext cx="0" cy="0"/>
          <a:chOff x="0" y="0"/>
          <a:chExt cx="0" cy="0"/>
        </a:xfrm>
      </p:grpSpPr>
      <p:sp>
        <p:nvSpPr>
          <p:cNvPr id="84" name="Shape 84"/>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Shape 85"/>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Shape 86"/>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88" name="Shape 88"/>
        <p:cNvGrpSpPr/>
        <p:nvPr/>
      </p:nvGrpSpPr>
      <p:grpSpPr>
        <a:xfrm>
          <a:off x="0" y="0"/>
          <a:ext cx="0" cy="0"/>
          <a:chOff x="0" y="0"/>
          <a:chExt cx="0" cy="0"/>
        </a:xfrm>
      </p:grpSpPr>
      <p:sp>
        <p:nvSpPr>
          <p:cNvPr id="89" name="Shape 89"/>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Shape 9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91" name="Shape 91"/>
        <p:cNvGrpSpPr/>
        <p:nvPr/>
      </p:nvGrpSpPr>
      <p:grpSpPr>
        <a:xfrm>
          <a:off x="0" y="0"/>
          <a:ext cx="0" cy="0"/>
          <a:chOff x="0" y="0"/>
          <a:chExt cx="0" cy="0"/>
        </a:xfrm>
      </p:grpSpPr>
      <p:sp>
        <p:nvSpPr>
          <p:cNvPr id="92" name="Shape 92"/>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Shape 93"/>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Shape 94"/>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96" name="Shape 96"/>
        <p:cNvGrpSpPr/>
        <p:nvPr/>
      </p:nvGrpSpPr>
      <p:grpSpPr>
        <a:xfrm>
          <a:off x="0" y="0"/>
          <a:ext cx="0" cy="0"/>
          <a:chOff x="0" y="0"/>
          <a:chExt cx="0" cy="0"/>
        </a:xfrm>
      </p:grpSpPr>
      <p:sp>
        <p:nvSpPr>
          <p:cNvPr id="97" name="Shape 9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Shape 9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99" name="Shape 99"/>
        <p:cNvGrpSpPr/>
        <p:nvPr/>
      </p:nvGrpSpPr>
      <p:grpSpPr>
        <a:xfrm>
          <a:off x="0" y="0"/>
          <a:ext cx="0" cy="0"/>
          <a:chOff x="0" y="0"/>
          <a:chExt cx="0" cy="0"/>
        </a:xfrm>
      </p:grpSpPr>
      <p:sp>
        <p:nvSpPr>
          <p:cNvPr id="100" name="Shape 100"/>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Shape 101"/>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Shape 102"/>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lstStyle>
            <a:lvl1pPr indent="-298450" lvl="0" marL="4572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298450" lvl="1" marL="9144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298450" lvl="2" marL="13716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298450" lvl="3" marL="182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298450" lvl="4" marL="22860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04" name="Shape 104"/>
        <p:cNvGrpSpPr/>
        <p:nvPr/>
      </p:nvGrpSpPr>
      <p:grpSpPr>
        <a:xfrm>
          <a:off x="0" y="0"/>
          <a:ext cx="0" cy="0"/>
          <a:chOff x="0" y="0"/>
          <a:chExt cx="0" cy="0"/>
        </a:xfrm>
      </p:grpSpPr>
      <p:sp>
        <p:nvSpPr>
          <p:cNvPr id="105" name="Shape 105"/>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07" name="Shape 107"/>
        <p:cNvGrpSpPr/>
        <p:nvPr/>
      </p:nvGrpSpPr>
      <p:grpSpPr>
        <a:xfrm>
          <a:off x="0" y="0"/>
          <a:ext cx="0" cy="0"/>
          <a:chOff x="0" y="0"/>
          <a:chExt cx="0" cy="0"/>
        </a:xfrm>
      </p:grpSpPr>
      <p:sp>
        <p:nvSpPr>
          <p:cNvPr id="108" name="Shape 108"/>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Shape 109"/>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Shape 110"/>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12" name="Shape 112"/>
        <p:cNvGrpSpPr/>
        <p:nvPr/>
      </p:nvGrpSpPr>
      <p:grpSpPr>
        <a:xfrm>
          <a:off x="0" y="0"/>
          <a:ext cx="0" cy="0"/>
          <a:chOff x="0" y="0"/>
          <a:chExt cx="0" cy="0"/>
        </a:xfrm>
      </p:grpSpPr>
      <p:sp>
        <p:nvSpPr>
          <p:cNvPr id="113" name="Shape 113"/>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Shape 114"/>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Shape 11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16" name="Shape 116"/>
        <p:cNvGrpSpPr/>
        <p:nvPr/>
      </p:nvGrpSpPr>
      <p:grpSpPr>
        <a:xfrm>
          <a:off x="0" y="0"/>
          <a:ext cx="0" cy="0"/>
          <a:chOff x="0" y="0"/>
          <a:chExt cx="0" cy="0"/>
        </a:xfrm>
      </p:grpSpPr>
      <p:sp>
        <p:nvSpPr>
          <p:cNvPr id="117" name="Shape 117"/>
          <p:cNvSpPr/>
          <p:nvPr>
            <p:ph idx="2" type="pic"/>
          </p:nvPr>
        </p:nvSpPr>
        <p:spPr>
          <a:xfrm>
            <a:off x="1143000" y="0"/>
            <a:ext cx="6858000" cy="51435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Shape 52"/>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lstStyle>
            <a:lvl1pPr indent="-381000" lvl="0" marL="457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sz="5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hunkim/DeepLearningZeroToAll/" TargetMode="External"/><Relationship Id="rId4" Type="http://schemas.openxmlformats.org/officeDocument/2006/relationships/image" Target="../media/image11.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24" name="Shape 124"/>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25" name="Shape 125"/>
          <p:cNvGrpSpPr/>
          <p:nvPr/>
        </p:nvGrpSpPr>
        <p:grpSpPr>
          <a:xfrm>
            <a:off x="-348127" y="87975"/>
            <a:ext cx="2543803" cy="1589522"/>
            <a:chOff x="-928337" y="234600"/>
            <a:chExt cx="6783474" cy="4238725"/>
          </a:xfrm>
        </p:grpSpPr>
        <p:pic>
          <p:nvPicPr>
            <p:cNvPr id="126" name="Shape 12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Shape 127"/>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28" name="Shape 128"/>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
        <p:nvSpPr>
          <p:cNvPr id="193" name="Shape 193"/>
          <p:cNvSpPr txBox="1"/>
          <p:nvPr>
            <p:ph idx="1" type="body"/>
          </p:nvPr>
        </p:nvSpPr>
        <p:spPr>
          <a:xfrm>
            <a:off x="1558230" y="769348"/>
            <a:ext cx="6177000" cy="24990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Python!</a:t>
            </a:r>
            <a:endParaRPr/>
          </a:p>
        </p:txBody>
      </p:sp>
      <p:sp>
        <p:nvSpPr>
          <p:cNvPr id="194" name="Shape 194"/>
          <p:cNvSpPr/>
          <p:nvPr/>
        </p:nvSpPr>
        <p:spPr>
          <a:xfrm>
            <a:off x="5497126" y="4780400"/>
            <a:ext cx="3579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pic>
        <p:nvPicPr>
          <p:cNvPr id="195" name="Shape 195"/>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What is a Data Flow Graph?</a:t>
            </a:r>
            <a:endParaRPr/>
          </a:p>
        </p:txBody>
      </p:sp>
      <p:pic>
        <p:nvPicPr>
          <p:cNvPr id="201" name="Shape 201"/>
          <p:cNvPicPr preferRelativeResize="0"/>
          <p:nvPr/>
        </p:nvPicPr>
        <p:blipFill rotWithShape="1">
          <a:blip r:embed="rId3">
            <a:alphaModFix/>
          </a:blip>
          <a:srcRect b="0" l="0" r="0" t="0"/>
          <a:stretch/>
        </p:blipFill>
        <p:spPr>
          <a:xfrm>
            <a:off x="5597832" y="1466701"/>
            <a:ext cx="1687800" cy="3000300"/>
          </a:xfrm>
          <a:prstGeom prst="rect">
            <a:avLst/>
          </a:prstGeom>
          <a:noFill/>
          <a:ln>
            <a:noFill/>
          </a:ln>
        </p:spPr>
      </p:pic>
      <p:sp>
        <p:nvSpPr>
          <p:cNvPr id="202" name="Shape 202"/>
          <p:cNvSpPr txBox="1"/>
          <p:nvPr>
            <p:ph idx="1" type="body"/>
          </p:nvPr>
        </p:nvSpPr>
        <p:spPr>
          <a:xfrm>
            <a:off x="1530656" y="1413123"/>
            <a:ext cx="3627000" cy="30138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Nodes in the graph represent mathematical operations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endParaRPr/>
          </a:p>
        </p:txBody>
      </p:sp>
      <p:sp>
        <p:nvSpPr>
          <p:cNvPr id="203" name="Shape 203"/>
          <p:cNvSpPr/>
          <p:nvPr/>
        </p:nvSpPr>
        <p:spPr>
          <a:xfrm>
            <a:off x="5378916" y="4770947"/>
            <a:ext cx="36909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Installing TensorFlow</a:t>
            </a:r>
            <a:endParaRPr/>
          </a:p>
        </p:txBody>
      </p:sp>
      <p:sp>
        <p:nvSpPr>
          <p:cNvPr id="209" name="Shape 209"/>
          <p:cNvSpPr txBox="1"/>
          <p:nvPr>
            <p:ph idx="1" type="body"/>
          </p:nvPr>
        </p:nvSpPr>
        <p:spPr>
          <a:xfrm>
            <a:off x="452325" y="1086350"/>
            <a:ext cx="8274000" cy="3642300"/>
          </a:xfrm>
          <a:prstGeom prst="rect">
            <a:avLst/>
          </a:prstGeom>
        </p:spPr>
        <p:txBody>
          <a:bodyPr anchorCtr="0" anchor="ctr" bIns="34275" lIns="34275" spcFirstLastPara="1" rIns="34275" wrap="square" tIns="34275">
            <a:noAutofit/>
          </a:bodyPr>
          <a:lstStyle/>
          <a:p>
            <a:pPr indent="-260350" lvl="0" marL="177800" rtl="0">
              <a:spcBef>
                <a:spcPts val="1200"/>
              </a:spcBef>
              <a:spcAft>
                <a:spcPts val="0"/>
              </a:spcAft>
              <a:buSzPts val="2700"/>
              <a:buChar char="●"/>
            </a:pPr>
            <a:r>
              <a:rPr lang="en" sz="2700"/>
              <a:t>Linux, Max OSX, Windows</a:t>
            </a:r>
            <a:endParaRPr sz="2700"/>
          </a:p>
          <a:p>
            <a:pPr indent="-260350" lvl="1" marL="342900" rtl="0">
              <a:spcBef>
                <a:spcPts val="0"/>
              </a:spcBef>
              <a:spcAft>
                <a:spcPts val="0"/>
              </a:spcAft>
              <a:buSzPts val="2700"/>
              <a:buChar char="•"/>
            </a:pPr>
            <a:r>
              <a:rPr lang="en" sz="2700"/>
              <a:t>(sudo -H) pip install --upgrade tensorflow</a:t>
            </a:r>
            <a:endParaRPr sz="2700"/>
          </a:p>
          <a:p>
            <a:pPr indent="-260350" lvl="1" marL="342900" rtl="0">
              <a:spcBef>
                <a:spcPts val="0"/>
              </a:spcBef>
              <a:spcAft>
                <a:spcPts val="0"/>
              </a:spcAft>
              <a:buClr>
                <a:schemeClr val="dk1"/>
              </a:buClr>
              <a:buSzPts val="2700"/>
              <a:buChar char="•"/>
            </a:pPr>
            <a:r>
              <a:rPr lang="en" sz="2700">
                <a:solidFill>
                  <a:schemeClr val="dk1"/>
                </a:solidFill>
              </a:rPr>
              <a:t>(sudo -H) pip install --upgrade tensorflow-gpu</a:t>
            </a:r>
            <a:endParaRPr sz="2700"/>
          </a:p>
          <a:p>
            <a:pPr indent="-260350" lvl="0" marL="177800" rtl="0">
              <a:spcBef>
                <a:spcPts val="0"/>
              </a:spcBef>
              <a:spcAft>
                <a:spcPts val="0"/>
              </a:spcAft>
              <a:buSzPts val="2700"/>
              <a:buChar char="●"/>
            </a:pPr>
            <a:r>
              <a:rPr lang="en" sz="2700"/>
              <a:t>From source</a:t>
            </a:r>
            <a:endParaRPr sz="2700"/>
          </a:p>
          <a:p>
            <a:pPr indent="-260350" lvl="1" marL="342900" rtl="0">
              <a:spcBef>
                <a:spcPts val="0"/>
              </a:spcBef>
              <a:spcAft>
                <a:spcPts val="0"/>
              </a:spcAft>
              <a:buSzPts val="2700"/>
              <a:buChar char="•"/>
            </a:pPr>
            <a:r>
              <a:rPr lang="en" sz="2700"/>
              <a:t>bazel ... </a:t>
            </a:r>
            <a:endParaRPr sz="2700"/>
          </a:p>
          <a:p>
            <a:pPr indent="-260350" lvl="1" marL="342900" rtl="0">
              <a:spcBef>
                <a:spcPts val="0"/>
              </a:spcBef>
              <a:spcAft>
                <a:spcPts val="0"/>
              </a:spcAft>
              <a:buSzPts val="2700"/>
              <a:buChar char="•"/>
            </a:pPr>
            <a:r>
              <a:rPr lang="en" sz="2700">
                <a:hlinkClick r:id="rId3"/>
              </a:rPr>
              <a:t>https://www.tensorflow.org/install/install_sources</a:t>
            </a:r>
            <a:endParaRPr sz="2700"/>
          </a:p>
          <a:p>
            <a:pPr indent="-260350" lvl="0" marL="177800" rtl="0">
              <a:spcBef>
                <a:spcPts val="0"/>
              </a:spcBef>
              <a:spcAft>
                <a:spcPts val="0"/>
              </a:spcAft>
              <a:buSzPts val="2700"/>
              <a:buChar char="●"/>
            </a:pPr>
            <a:r>
              <a:rPr lang="en" sz="2700"/>
              <a:t>Google search/Community help</a:t>
            </a:r>
            <a:endParaRPr sz="2700"/>
          </a:p>
          <a:p>
            <a:pPr indent="-260350" lvl="1" marL="342900" rtl="0">
              <a:spcBef>
                <a:spcPts val="0"/>
              </a:spcBef>
              <a:spcAft>
                <a:spcPts val="0"/>
              </a:spcAft>
              <a:buSzPts val="2700"/>
              <a:buChar char="•"/>
            </a:pPr>
            <a:r>
              <a:rPr lang="en" sz="2700" u="sng">
                <a:solidFill>
                  <a:schemeClr val="hlink"/>
                </a:solidFill>
                <a:hlinkClick r:id="rId4"/>
              </a:rPr>
              <a:t>https://www.facebook.com/groups/TensorFlowKR/</a:t>
            </a:r>
            <a:r>
              <a:rPr lang="en" sz="2700">
                <a:solidFill>
                  <a:schemeClr val="dk1"/>
                </a:solidFill>
              </a:rPr>
              <a:t> </a:t>
            </a:r>
            <a:endParaRPr sz="2700"/>
          </a:p>
        </p:txBody>
      </p:sp>
      <p:sp>
        <p:nvSpPr>
          <p:cNvPr id="210" name="Shape 210"/>
          <p:cNvSpPr txBox="1"/>
          <p:nvPr/>
        </p:nvSpPr>
        <p:spPr>
          <a:xfrm>
            <a:off x="4646072" y="4708238"/>
            <a:ext cx="4497900" cy="4353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solidFill>
                  <a:schemeClr val="dk1"/>
                </a:solidFill>
                <a:latin typeface="Gill Sans"/>
                <a:ea typeface="Gill Sans"/>
                <a:cs typeface="Gill Sans"/>
                <a:sym typeface="Gill Sans"/>
              </a:rPr>
              <a:t>https://www.tensorflow.org/install/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Check installation and version</a:t>
            </a:r>
            <a:endParaRPr/>
          </a:p>
        </p:txBody>
      </p:sp>
      <p:sp>
        <p:nvSpPr>
          <p:cNvPr id="216" name="Shape 216"/>
          <p:cNvSpPr txBox="1"/>
          <p:nvPr/>
        </p:nvSpPr>
        <p:spPr>
          <a:xfrm>
            <a:off x="347663" y="1507331"/>
            <a:ext cx="8489400" cy="3321900"/>
          </a:xfrm>
          <a:prstGeom prst="rect">
            <a:avLst/>
          </a:prstGeom>
          <a:noFill/>
          <a:ln cap="flat" cmpd="sng" w="28575">
            <a:solidFill>
              <a:srgbClr val="4A86E8"/>
            </a:solidFill>
            <a:prstDash val="solid"/>
            <a:round/>
            <a:headEnd len="med" w="med" type="none"/>
            <a:tailEnd len="med" w="med" type="none"/>
          </a:ln>
        </p:spPr>
        <p:txBody>
          <a:bodyPr anchorCtr="0" anchor="ctr" bIns="34275" lIns="34275" spcFirstLastPara="1" rIns="34275" wrap="square" tIns="34275">
            <a:noAutofit/>
          </a:bodyPr>
          <a:lstStyle/>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Sungs-MacBook-Pro:hunkim$ python3</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Python 3.6.0 (v3.6.0:41df79263a11, Dec 22 2016, 17:23:13)</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[GCC 4.2.1 (Apple Inc. build 5666) (dot 3)] on darwin</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Type "help", "copyright", "credits" or "license" for more information.</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&gt;&gt;&gt; import tensorflow as tf</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&gt;&gt;&gt; tf.__version__</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b="1" lang="en" sz="2000">
                <a:solidFill>
                  <a:schemeClr val="dk1"/>
                </a:solidFill>
                <a:latin typeface="Consolas"/>
                <a:ea typeface="Consolas"/>
                <a:cs typeface="Consolas"/>
                <a:sym typeface="Consolas"/>
              </a:rPr>
              <a:t>'1.0.0'</a:t>
            </a:r>
            <a:endParaRPr b="1"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&gt;&gt;&gt;</a:t>
            </a:r>
            <a:endParaRPr sz="20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222" name="Shape 222"/>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Shape 223"/>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endParaRPr/>
          </a:p>
        </p:txBody>
      </p:sp>
      <p:sp>
        <p:nvSpPr>
          <p:cNvPr id="229" name="Shape 229"/>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0" name="Shape 230"/>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Shape 231"/>
          <p:cNvSpPr txBox="1"/>
          <p:nvPr/>
        </p:nvSpPr>
        <p:spPr>
          <a:xfrm>
            <a:off x="889450" y="4144450"/>
            <a:ext cx="7921500" cy="43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t>b’String’  ‘</a:t>
            </a:r>
            <a:r>
              <a:rPr b="1" lang="en" sz="1600"/>
              <a:t>b</a:t>
            </a:r>
            <a:r>
              <a:rPr lang="en" sz="1600"/>
              <a:t>’ indicates</a:t>
            </a:r>
            <a:r>
              <a:rPr lang="en" sz="1600"/>
              <a:t> </a:t>
            </a:r>
            <a:r>
              <a:rPr i="1" lang="en" sz="1600"/>
              <a:t>Bytes literals</a:t>
            </a:r>
            <a:r>
              <a:rPr lang="en" sz="1600"/>
              <a:t>.  http://stackoverflow.com/questions/6269765/</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37" name="Shape 237"/>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8" name="Shape 238"/>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Shape 239"/>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Shape 240"/>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TensorFlow Mechanics </a:t>
            </a:r>
            <a:endParaRPr/>
          </a:p>
        </p:txBody>
      </p:sp>
      <p:sp>
        <p:nvSpPr>
          <p:cNvPr id="246" name="Shape 246"/>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feed data and run graph (operation)</a:t>
            </a:r>
            <a:br>
              <a:rPr lang="en" sz="1400"/>
            </a:br>
            <a:r>
              <a:rPr b="1" i="1" lang="en" sz="1400"/>
              <a:t>sess.run (op) </a:t>
            </a:r>
            <a:endParaRPr b="1" i="1" sz="1400"/>
          </a:p>
          <a:p>
            <a:pPr indent="0" lvl="0" marL="0" rtl="0">
              <a:spcBef>
                <a:spcPts val="0"/>
              </a:spcBef>
              <a:spcAft>
                <a:spcPts val="0"/>
              </a:spcAft>
              <a:buNone/>
            </a:pPr>
            <a:r>
              <a:t/>
            </a:r>
            <a:endParaRPr sz="1400"/>
          </a:p>
        </p:txBody>
      </p:sp>
      <p:sp>
        <p:nvSpPr>
          <p:cNvPr id="247" name="Shape 247"/>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update variables </a:t>
            </a:r>
            <a:endParaRPr sz="1400"/>
          </a:p>
          <a:p>
            <a:pPr indent="0" lvl="0" marL="0" rtl="0">
              <a:spcBef>
                <a:spcPts val="0"/>
              </a:spcBef>
              <a:spcAft>
                <a:spcPts val="0"/>
              </a:spcAft>
              <a:buNone/>
            </a:pPr>
            <a:r>
              <a:rPr lang="en" sz="1400"/>
              <a:t>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sp>
        <p:nvSpPr>
          <p:cNvPr id="248" name="Shape 248"/>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Build graph </a:t>
            </a:r>
            <a:r>
              <a:rPr lang="en"/>
              <a:t>using</a:t>
            </a:r>
            <a:r>
              <a:rPr lang="en" sz="1400"/>
              <a:t> </a:t>
            </a:r>
            <a:endParaRPr sz="1400"/>
          </a:p>
          <a:p>
            <a:pPr indent="0" lvl="0" marL="0" rtl="0">
              <a:spcBef>
                <a:spcPts val="0"/>
              </a:spcBef>
              <a:spcAft>
                <a:spcPts val="0"/>
              </a:spcAft>
              <a:buNone/>
            </a:pPr>
            <a:r>
              <a:rPr lang="en" sz="1400"/>
              <a:t>TensorFlow operations</a:t>
            </a:r>
            <a:endParaRPr sz="1400"/>
          </a:p>
        </p:txBody>
      </p:sp>
      <p:grpSp>
        <p:nvGrpSpPr>
          <p:cNvPr id="249" name="Shape 249"/>
          <p:cNvGrpSpPr/>
          <p:nvPr/>
        </p:nvGrpSpPr>
        <p:grpSpPr>
          <a:xfrm>
            <a:off x="2947675" y="1707149"/>
            <a:ext cx="4345525" cy="3285000"/>
            <a:chOff x="2322525" y="1302249"/>
            <a:chExt cx="4345525" cy="3285000"/>
          </a:xfrm>
        </p:grpSpPr>
        <p:pic>
          <p:nvPicPr>
            <p:cNvPr id="250" name="Shape 2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Shape 25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Shape 252"/>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Shape 253"/>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Shape 254"/>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Shape 255"/>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61" name="Shape 261"/>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62" name="Shape 262"/>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Shape 263"/>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Shape 264"/>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Shape 265"/>
          <p:cNvSpPr txBox="1"/>
          <p:nvPr/>
        </p:nvSpPr>
        <p:spPr>
          <a:xfrm>
            <a:off x="670125" y="1285331"/>
            <a:ext cx="4221300" cy="443100"/>
          </a:xfrm>
          <a:prstGeom prst="rect">
            <a:avLst/>
          </a:prstGeom>
          <a:noFill/>
          <a:ln>
            <a:noFill/>
          </a:ln>
        </p:spPr>
        <p:txBody>
          <a:bodyPr anchorCtr="0" anchor="t" bIns="34275" lIns="34275" spcFirstLastPara="1" rIns="34275" wrap="square" tIns="34275">
            <a:noAutofit/>
          </a:bodyPr>
          <a:lstStyle/>
          <a:p>
            <a:pPr indent="-177800" lvl="0" marL="177800" rtl="0">
              <a:spcBef>
                <a:spcPts val="0"/>
              </a:spcBef>
              <a:spcAft>
                <a:spcPts val="0"/>
              </a:spcAft>
              <a:buSzPts val="1400"/>
              <a:buAutoNum type="arabicParenBoth"/>
            </a:pPr>
            <a:r>
              <a:rPr lang="en" sz="1400"/>
              <a:t>Build graph (tensors) using TensorFlow operations</a:t>
            </a:r>
            <a:endParaRPr sz="1400"/>
          </a:p>
        </p:txBody>
      </p:sp>
      <p:sp>
        <p:nvSpPr>
          <p:cNvPr id="266" name="Shape 266"/>
          <p:cNvSpPr txBox="1"/>
          <p:nvPr/>
        </p:nvSpPr>
        <p:spPr>
          <a:xfrm>
            <a:off x="1192294" y="2684597"/>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(2) feed data and run graph (operation)</a:t>
            </a:r>
            <a:br>
              <a:rPr lang="en" sz="1400"/>
            </a:br>
            <a:r>
              <a:rPr lang="en" sz="1400"/>
              <a:t>     </a:t>
            </a:r>
            <a:r>
              <a:rPr b="1" i="1" lang="en" sz="1400"/>
              <a:t>sess.run (op) </a:t>
            </a:r>
            <a:endParaRPr b="1" i="1" sz="1400"/>
          </a:p>
          <a:p>
            <a:pPr indent="0" lvl="0" marL="0" rtl="0">
              <a:spcBef>
                <a:spcPts val="0"/>
              </a:spcBef>
              <a:spcAft>
                <a:spcPts val="0"/>
              </a:spcAft>
              <a:buNone/>
            </a:pPr>
            <a:r>
              <a:t/>
            </a:r>
            <a:endParaRPr sz="1400"/>
          </a:p>
        </p:txBody>
      </p:sp>
      <p:sp>
        <p:nvSpPr>
          <p:cNvPr id="267" name="Shape 267"/>
          <p:cNvSpPr txBox="1"/>
          <p:nvPr/>
        </p:nvSpPr>
        <p:spPr>
          <a:xfrm>
            <a:off x="4891463" y="2698781"/>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(3) update variables 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Placeholder </a:t>
            </a:r>
            <a:endParaRPr/>
          </a:p>
        </p:txBody>
      </p:sp>
      <p:pic>
        <p:nvPicPr>
          <p:cNvPr id="273" name="Shape 273"/>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Shape 274"/>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Shape 134"/>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spcBef>
                <a:spcPts val="0"/>
              </a:spcBef>
              <a:spcAft>
                <a:spcPts val="0"/>
              </a:spcAft>
              <a:buNone/>
            </a:pPr>
            <a:r>
              <a:rPr lang="en"/>
              <a:t>Call for comments</a:t>
            </a:r>
            <a:endParaRPr/>
          </a:p>
          <a:p>
            <a:pPr indent="0" lvl="0" marL="0" rtl="0">
              <a:spcBef>
                <a:spcPts val="0"/>
              </a:spcBef>
              <a:spcAft>
                <a:spcPts val="0"/>
              </a:spcAft>
              <a:buNone/>
            </a:pPr>
            <a:r>
              <a:rPr lang="en" sz="2800"/>
              <a:t>Please feel free to add comments directly on these slides</a:t>
            </a:r>
            <a:endParaRPr sz="2800"/>
          </a:p>
          <a:p>
            <a:pPr indent="0" lvl="0" marL="0" rtl="0">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35" name="Shape 135"/>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TensorFlow Mechanics </a:t>
            </a:r>
            <a:endParaRPr/>
          </a:p>
        </p:txBody>
      </p:sp>
      <p:sp>
        <p:nvSpPr>
          <p:cNvPr id="280" name="Shape 280"/>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spcBef>
                <a:spcPts val="0"/>
              </a:spcBef>
              <a:spcAft>
                <a:spcPts val="0"/>
              </a:spcAft>
              <a:buNone/>
            </a:pPr>
            <a:r>
              <a:t/>
            </a:r>
            <a:endParaRPr sz="1400"/>
          </a:p>
        </p:txBody>
      </p:sp>
      <p:sp>
        <p:nvSpPr>
          <p:cNvPr id="281" name="Shape 281"/>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a:spcBef>
                <a:spcPts val="0"/>
              </a:spcBef>
              <a:spcAft>
                <a:spcPts val="0"/>
              </a:spcAft>
              <a:buNone/>
            </a:pPr>
            <a:r>
              <a:rPr lang="en" sz="1400"/>
              <a:t>update variables </a:t>
            </a:r>
            <a:endParaRPr sz="1400"/>
          </a:p>
          <a:p>
            <a:pPr indent="0" lvl="0" marL="0" rtl="0">
              <a:spcBef>
                <a:spcPts val="0"/>
              </a:spcBef>
              <a:spcAft>
                <a:spcPts val="0"/>
              </a:spcAft>
              <a:buNone/>
            </a:pPr>
            <a:r>
              <a:rPr lang="en" sz="1400"/>
              <a:t>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grpSp>
        <p:nvGrpSpPr>
          <p:cNvPr id="282" name="Shape 282"/>
          <p:cNvGrpSpPr/>
          <p:nvPr/>
        </p:nvGrpSpPr>
        <p:grpSpPr>
          <a:xfrm>
            <a:off x="2947675" y="1707149"/>
            <a:ext cx="4345525" cy="3285000"/>
            <a:chOff x="2322525" y="1302249"/>
            <a:chExt cx="4345525" cy="3285000"/>
          </a:xfrm>
        </p:grpSpPr>
        <p:pic>
          <p:nvPicPr>
            <p:cNvPr id="283" name="Shape 283"/>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Shape 284"/>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Shape 28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Shape 286"/>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Shape 287"/>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Shape 288"/>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Build graph </a:t>
            </a:r>
            <a:r>
              <a:rPr lang="en"/>
              <a:t>using</a:t>
            </a:r>
            <a:r>
              <a:rPr lang="en" sz="1400"/>
              <a:t> </a:t>
            </a:r>
            <a:endParaRPr sz="1400"/>
          </a:p>
          <a:p>
            <a:pPr indent="0" lvl="0" marL="0" rtl="0">
              <a:spcBef>
                <a:spcPts val="0"/>
              </a:spcBef>
              <a:spcAft>
                <a:spcPts val="0"/>
              </a:spcAft>
              <a:buNone/>
            </a:pPr>
            <a:r>
              <a:rPr lang="en" sz="1400"/>
              <a:t>TensorFlow operations</a:t>
            </a:r>
            <a:endParaRPr sz="1400"/>
          </a:p>
        </p:txBody>
      </p:sp>
      <p:pic>
        <p:nvPicPr>
          <p:cNvPr id="289" name="Shape 289"/>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Everything is </a:t>
            </a:r>
            <a:r>
              <a:rPr b="1" lang="en"/>
              <a:t>Tensor</a:t>
            </a:r>
            <a:endParaRPr b="1"/>
          </a:p>
        </p:txBody>
      </p:sp>
      <p:pic>
        <p:nvPicPr>
          <p:cNvPr id="295" name="Shape 295"/>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Shape 296"/>
          <p:cNvSpPr txBox="1"/>
          <p:nvPr/>
        </p:nvSpPr>
        <p:spPr>
          <a:xfrm>
            <a:off x="3072000" y="3532925"/>
            <a:ext cx="3000000" cy="7002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rgbClr val="333333"/>
                </a:solidFill>
                <a:highlight>
                  <a:srgbClr val="FFFFFF"/>
                </a:highlight>
                <a:latin typeface="Consolas"/>
                <a:ea typeface="Consolas"/>
                <a:cs typeface="Consolas"/>
                <a:sym typeface="Consolas"/>
              </a:rPr>
              <a:t>t = tf.Constant([1., 2., 3.])</a:t>
            </a:r>
            <a:endParaRPr sz="1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 Ranks, Shapes, and Types</a:t>
            </a:r>
            <a:endParaRPr/>
          </a:p>
        </p:txBody>
      </p:sp>
      <p:sp>
        <p:nvSpPr>
          <p:cNvPr id="302" name="Shape 302"/>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https://www.tensorflow.org/programmers_guide/dims_types</a:t>
            </a:r>
            <a:endParaRPr sz="1800"/>
          </a:p>
        </p:txBody>
      </p:sp>
      <p:pic>
        <p:nvPicPr>
          <p:cNvPr id="303" name="Shape 30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Shape 304"/>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 Ranks, Shapes, and Types</a:t>
            </a:r>
            <a:endParaRPr/>
          </a:p>
        </p:txBody>
      </p:sp>
      <p:sp>
        <p:nvSpPr>
          <p:cNvPr id="310" name="Shape 310"/>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https://www.tensorflow.org/programmers_guide/dims_types</a:t>
            </a:r>
            <a:endParaRPr sz="1800"/>
          </a:p>
        </p:txBody>
      </p:sp>
      <p:pic>
        <p:nvPicPr>
          <p:cNvPr id="311" name="Shape 311"/>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Shape 312"/>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 Ranks, Shapes, and Types</a:t>
            </a:r>
            <a:endParaRPr/>
          </a:p>
        </p:txBody>
      </p:sp>
      <p:sp>
        <p:nvSpPr>
          <p:cNvPr id="318" name="Shape 318"/>
          <p:cNvSpPr txBox="1"/>
          <p:nvPr/>
        </p:nvSpPr>
        <p:spPr>
          <a:xfrm>
            <a:off x="2550050" y="4473775"/>
            <a:ext cx="64845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a:t>https://www.quora.com/When-should-I-use-tf-float32-vs-tf-float64-in-TensorFlow</a:t>
            </a:r>
            <a:endParaRPr/>
          </a:p>
        </p:txBody>
      </p:sp>
      <p:pic>
        <p:nvPicPr>
          <p:cNvPr id="319" name="Shape 319"/>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Shape 320"/>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Shape 321"/>
          <p:cNvSpPr txBox="1"/>
          <p:nvPr/>
        </p:nvSpPr>
        <p:spPr>
          <a:xfrm>
            <a:off x="996075" y="3909413"/>
            <a:ext cx="63048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TensorFlow Mechanics </a:t>
            </a:r>
            <a:endParaRPr/>
          </a:p>
        </p:txBody>
      </p:sp>
      <p:sp>
        <p:nvSpPr>
          <p:cNvPr id="327" name="Shape 327"/>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spcBef>
                <a:spcPts val="0"/>
              </a:spcBef>
              <a:spcAft>
                <a:spcPts val="0"/>
              </a:spcAft>
              <a:buNone/>
            </a:pPr>
            <a:r>
              <a:t/>
            </a:r>
            <a:endParaRPr sz="1400"/>
          </a:p>
        </p:txBody>
      </p:sp>
      <p:sp>
        <p:nvSpPr>
          <p:cNvPr id="328" name="Shape 328"/>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update variables </a:t>
            </a:r>
            <a:endParaRPr sz="1400"/>
          </a:p>
          <a:p>
            <a:pPr indent="0" lvl="0" marL="0" rtl="0">
              <a:spcBef>
                <a:spcPts val="0"/>
              </a:spcBef>
              <a:spcAft>
                <a:spcPts val="0"/>
              </a:spcAft>
              <a:buNone/>
            </a:pPr>
            <a:r>
              <a:rPr lang="en" sz="1400"/>
              <a:t>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grpSp>
        <p:nvGrpSpPr>
          <p:cNvPr id="329" name="Shape 329"/>
          <p:cNvGrpSpPr/>
          <p:nvPr/>
        </p:nvGrpSpPr>
        <p:grpSpPr>
          <a:xfrm>
            <a:off x="2947675" y="1707149"/>
            <a:ext cx="4345525" cy="3285000"/>
            <a:chOff x="2322525" y="1302249"/>
            <a:chExt cx="4345525" cy="3285000"/>
          </a:xfrm>
        </p:grpSpPr>
        <p:pic>
          <p:nvPicPr>
            <p:cNvPr id="330" name="Shape 33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Shape 33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Shape 332"/>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Shape 333"/>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Shape 334"/>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Shape 335"/>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Build graph </a:t>
            </a:r>
            <a:r>
              <a:rPr lang="en"/>
              <a:t>using</a:t>
            </a:r>
            <a:r>
              <a:rPr lang="en" sz="1400"/>
              <a:t> </a:t>
            </a:r>
            <a:endParaRPr sz="1400"/>
          </a:p>
          <a:p>
            <a:pPr indent="0" lvl="0" marL="0" rtl="0">
              <a:spcBef>
                <a:spcPts val="0"/>
              </a:spcBef>
              <a:spcAft>
                <a:spcPts val="0"/>
              </a:spcAft>
              <a:buNone/>
            </a:pPr>
            <a:r>
              <a:rPr lang="en" sz="1400"/>
              <a:t>TensorFlow operations</a:t>
            </a:r>
            <a:endParaRPr sz="1400"/>
          </a:p>
        </p:txBody>
      </p:sp>
      <p:pic>
        <p:nvPicPr>
          <p:cNvPr id="336" name="Shape 336"/>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2</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Linear Regression</a:t>
            </a:r>
            <a:endParaRPr/>
          </a:p>
        </p:txBody>
      </p:sp>
      <p:sp>
        <p:nvSpPr>
          <p:cNvPr id="342" name="Shape 342"/>
          <p:cNvSpPr txBox="1"/>
          <p:nvPr>
            <p:ph idx="1" type="body"/>
          </p:nvPr>
        </p:nvSpPr>
        <p:spPr>
          <a:xfrm>
            <a:off x="1812726" y="3197944"/>
            <a:ext cx="55185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endParaRPr/>
          </a:p>
        </p:txBody>
      </p:sp>
      <p:pic>
        <p:nvPicPr>
          <p:cNvPr id="343" name="Shape 343"/>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Variables</a:t>
            </a:r>
            <a:endParaRPr/>
          </a:p>
        </p:txBody>
      </p:sp>
      <p:sp>
        <p:nvSpPr>
          <p:cNvPr id="354" name="Shape 354"/>
          <p:cNvSpPr txBox="1"/>
          <p:nvPr/>
        </p:nvSpPr>
        <p:spPr>
          <a:xfrm>
            <a:off x="3083719" y="4586288"/>
            <a:ext cx="6060300" cy="5931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https://www.tensorflow.org/programmers_guide/variables</a:t>
            </a:r>
            <a:endParaRPr sz="1800"/>
          </a:p>
        </p:txBody>
      </p:sp>
      <p:pic>
        <p:nvPicPr>
          <p:cNvPr id="355" name="Shape 355"/>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41" name="Shape 141"/>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42" name="Shape 142"/>
          <p:cNvGrpSpPr/>
          <p:nvPr/>
        </p:nvGrpSpPr>
        <p:grpSpPr>
          <a:xfrm>
            <a:off x="-348127" y="87975"/>
            <a:ext cx="2543803" cy="1589522"/>
            <a:chOff x="-928337" y="234600"/>
            <a:chExt cx="6783474" cy="4238725"/>
          </a:xfrm>
        </p:grpSpPr>
        <p:pic>
          <p:nvPicPr>
            <p:cNvPr id="143" name="Shape 14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Shape 144"/>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45" name="Shape 145"/>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Shape 151"/>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Shape 157"/>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spcBef>
                <a:spcPts val="0"/>
              </a:spcBef>
              <a:spcAft>
                <a:spcPts val="0"/>
              </a:spcAft>
              <a:buNone/>
            </a:pPr>
            <a:r>
              <a:rPr lang="en"/>
              <a:t>Call for comments</a:t>
            </a:r>
            <a:endParaRPr/>
          </a:p>
          <a:p>
            <a:pPr indent="0" lvl="0" marL="0" rtl="0">
              <a:spcBef>
                <a:spcPts val="0"/>
              </a:spcBef>
              <a:spcAft>
                <a:spcPts val="0"/>
              </a:spcAft>
              <a:buNone/>
            </a:pPr>
            <a:r>
              <a:rPr lang="en" sz="2800"/>
              <a:t>Please feel free to add comments directly on these slides</a:t>
            </a:r>
            <a:endParaRPr sz="2800"/>
          </a:p>
          <a:p>
            <a:pPr indent="0" lvl="0" marL="0" rtl="0">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58" name="Shape 158"/>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64" name="Shape 164"/>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65" name="Shape 165"/>
          <p:cNvGrpSpPr/>
          <p:nvPr/>
        </p:nvGrpSpPr>
        <p:grpSpPr>
          <a:xfrm>
            <a:off x="-348127" y="87975"/>
            <a:ext cx="2543803" cy="1589522"/>
            <a:chOff x="-928337" y="234600"/>
            <a:chExt cx="6783474" cy="4238725"/>
          </a:xfrm>
        </p:grpSpPr>
        <p:pic>
          <p:nvPicPr>
            <p:cNvPr id="166" name="Shape 16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Shape 167"/>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68" name="Shape 168"/>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Shape 174"/>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100"/>
              <a:t>https://twitter.com/fchollet/status/830499993450450944/</a:t>
            </a:r>
            <a:endParaRPr sz="1100"/>
          </a:p>
        </p:txBody>
      </p:sp>
      <p:pic>
        <p:nvPicPr>
          <p:cNvPr id="180" name="Shape 180"/>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Shape 181"/>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Shape 187"/>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100"/>
              <a:t>https://twitter.com/fchollet/status/830499993450450944/</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